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20"/>
    <p:restoredTop sz="94595"/>
  </p:normalViewPr>
  <p:slideViewPr>
    <p:cSldViewPr snapToGrid="0" snapToObjects="1">
      <p:cViewPr varScale="1">
        <p:scale>
          <a:sx n="50" d="100"/>
          <a:sy n="50" d="100"/>
        </p:scale>
        <p:origin x="192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75D3D8-DC30-C644-9AE2-14A1C95DEAB6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8F394C-CA13-B74F-A2F6-C4AD967044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12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8F394C-CA13-B74F-A2F6-C4AD967044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19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464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33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80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4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9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999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0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2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373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300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5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EA6807-5DCB-E743-AB15-1C2F85486945}" type="datetimeFigureOut">
              <a:rPr lang="en-US" smtClean="0"/>
              <a:t>10/23/17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A41C3-44BE-D247-849A-15466EA1F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895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em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626" y="163031"/>
            <a:ext cx="10515600" cy="814318"/>
          </a:xfrm>
        </p:spPr>
        <p:txBody>
          <a:bodyPr>
            <a:normAutofit fontScale="90000"/>
          </a:bodyPr>
          <a:lstStyle/>
          <a:p>
            <a:r>
              <a:rPr lang="en-US" sz="4000" b="1" smtClean="0"/>
              <a:t>Analog Hardware </a:t>
            </a:r>
            <a:r>
              <a:rPr lang="en-US" sz="4000" b="1" dirty="0" smtClean="0"/>
              <a:t>Implementation of Bayesian Network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7815"/>
            <a:ext cx="10515600" cy="518477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Bayesian Networks </a:t>
            </a:r>
            <a:r>
              <a:rPr lang="en-US" sz="2000" dirty="0" smtClean="0"/>
              <a:t>= solves problems </a:t>
            </a:r>
            <a:r>
              <a:rPr lang="en-US" sz="2000" dirty="0"/>
              <a:t>involving uncertainty: </a:t>
            </a:r>
            <a:r>
              <a:rPr lang="en-US" sz="2000" dirty="0" smtClean="0"/>
              <a:t>diagnostic reasoning</a:t>
            </a:r>
            <a:r>
              <a:rPr lang="en-US" sz="2000" dirty="0"/>
              <a:t>, </a:t>
            </a:r>
            <a:r>
              <a:rPr lang="en-US" sz="2000" dirty="0" smtClean="0"/>
              <a:t>prediction, etc.</a:t>
            </a:r>
          </a:p>
          <a:p>
            <a:r>
              <a:rPr lang="en-US" sz="2400" dirty="0" smtClean="0">
                <a:solidFill>
                  <a:srgbClr val="0070C0"/>
                </a:solidFill>
              </a:rPr>
              <a:t>Objective:</a:t>
            </a:r>
            <a:r>
              <a:rPr lang="en-US" sz="2400" dirty="0" smtClean="0"/>
              <a:t> </a:t>
            </a:r>
          </a:p>
          <a:p>
            <a:pPr lvl="1"/>
            <a:r>
              <a:rPr lang="en-US" sz="2000" dirty="0" smtClean="0"/>
              <a:t>Design </a:t>
            </a:r>
            <a:r>
              <a:rPr lang="en-US" sz="2000" dirty="0"/>
              <a:t>a </a:t>
            </a:r>
            <a:r>
              <a:rPr lang="en-US" sz="2000" dirty="0" smtClean="0"/>
              <a:t>Reconfigurable Bayesian Network and </a:t>
            </a:r>
            <a:r>
              <a:rPr lang="en-US" sz="2000" dirty="0"/>
              <a:t>evaluate its performance/power </a:t>
            </a:r>
            <a:r>
              <a:rPr lang="en-US" sz="2000" dirty="0" smtClean="0"/>
              <a:t>consumption</a:t>
            </a:r>
          </a:p>
          <a:p>
            <a:r>
              <a:rPr lang="en-US" sz="2400" dirty="0" smtClean="0">
                <a:solidFill>
                  <a:srgbClr val="0070C0"/>
                </a:solidFill>
              </a:rPr>
              <a:t>Tasks: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Design analog CMOS Bayesian Node by using TRNG and/or P-Switch designs. Simulation and performance evaluation</a:t>
            </a:r>
          </a:p>
          <a:p>
            <a:pPr lvl="2"/>
            <a:r>
              <a:rPr lang="en-US" sz="1600" dirty="0" smtClean="0"/>
              <a:t>Schematic design + </a:t>
            </a:r>
            <a:r>
              <a:rPr lang="en-US" sz="1600" dirty="0" err="1" smtClean="0"/>
              <a:t>VerilogA</a:t>
            </a:r>
            <a:r>
              <a:rPr lang="en-US" sz="1600" dirty="0" smtClean="0"/>
              <a:t> design</a:t>
            </a:r>
            <a:endParaRPr lang="en-US" sz="1600" dirty="0"/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Design a two level Bayesian Network (with single or double conditional independence</a:t>
            </a:r>
          </a:p>
          <a:p>
            <a:pPr lvl="2"/>
            <a:r>
              <a:rPr lang="en-US" sz="1600" dirty="0" smtClean="0"/>
              <a:t>Schematic and </a:t>
            </a:r>
            <a:r>
              <a:rPr lang="en-US" sz="1600" dirty="0" err="1" smtClean="0"/>
              <a:t>VerilogA</a:t>
            </a:r>
            <a:r>
              <a:rPr lang="en-US" sz="1600" dirty="0" smtClean="0"/>
              <a:t> design</a:t>
            </a:r>
            <a:endParaRPr lang="en-US" sz="1600" dirty="0"/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Starting from a case study example (e.g. probability to get health issue), extend to small size hierarchical </a:t>
            </a:r>
            <a:r>
              <a:rPr lang="en-US" sz="2000" dirty="0"/>
              <a:t>Bayesian </a:t>
            </a:r>
            <a:r>
              <a:rPr lang="en-US" sz="2000" dirty="0" smtClean="0"/>
              <a:t>Network;</a:t>
            </a: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Generalize and design reconfigurable Bayesian Network;</a:t>
            </a:r>
          </a:p>
          <a:p>
            <a:pPr lvl="2"/>
            <a:r>
              <a:rPr lang="en-US" sz="1600" dirty="0" smtClean="0"/>
              <a:t>Use grid like architecture to interconnect nodes and reconfigure</a:t>
            </a:r>
            <a:endParaRPr lang="en-US" sz="1600" dirty="0"/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Evaluate </a:t>
            </a:r>
            <a:r>
              <a:rPr lang="en-US" sz="2000" dirty="0"/>
              <a:t>performance (speed and </a:t>
            </a:r>
            <a:r>
              <a:rPr lang="en-US" sz="2000" dirty="0" smtClean="0"/>
              <a:t>precision) </a:t>
            </a:r>
            <a:r>
              <a:rPr lang="en-US" sz="2000" dirty="0"/>
              <a:t>and power </a:t>
            </a:r>
            <a:r>
              <a:rPr lang="en-US" sz="2000" dirty="0" smtClean="0"/>
              <a:t>consumption of the reconfigurable Bayesian Network.</a:t>
            </a:r>
          </a:p>
          <a:p>
            <a:r>
              <a:rPr lang="en-US" sz="2400" dirty="0" smtClean="0">
                <a:solidFill>
                  <a:srgbClr val="0070C0"/>
                </a:solidFill>
              </a:rPr>
              <a:t>Skills:</a:t>
            </a:r>
          </a:p>
          <a:p>
            <a:pPr lvl="1"/>
            <a:r>
              <a:rPr lang="en-US" sz="2000" dirty="0" smtClean="0"/>
              <a:t>Cadence Schematic/Simulator</a:t>
            </a:r>
            <a:endParaRPr lang="en-US" sz="2000" dirty="0"/>
          </a:p>
          <a:p>
            <a:pPr lvl="1"/>
            <a:r>
              <a:rPr lang="en-US" sz="2000" dirty="0" smtClean="0"/>
              <a:t>Analog Design, Digital Design</a:t>
            </a:r>
            <a:r>
              <a:rPr lang="en-US" sz="2000" smtClean="0"/>
              <a:t>, Math-Probabilities</a:t>
            </a:r>
            <a:r>
              <a:rPr lang="en-US" sz="2000" dirty="0"/>
              <a:t>.</a:t>
            </a:r>
            <a:r>
              <a:rPr lang="en-US" sz="2000" dirty="0" smtClean="0"/>
              <a:t> </a:t>
            </a:r>
            <a:endParaRPr lang="en-US" sz="16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719762"/>
            <a:ext cx="10515600" cy="814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i="1" dirty="0" smtClean="0"/>
              <a:t>Lorena </a:t>
            </a:r>
            <a:r>
              <a:rPr lang="en-US" sz="2400" b="1" i="1" dirty="0" err="1" smtClean="0"/>
              <a:t>Anghel</a:t>
            </a:r>
            <a:r>
              <a:rPr lang="en-US" sz="2400" b="1" i="1" dirty="0" smtClean="0"/>
              <a:t>, Ioana Vatajelu</a:t>
            </a:r>
            <a:endParaRPr lang="en-US" sz="2400" b="1" i="1" dirty="0"/>
          </a:p>
        </p:txBody>
      </p:sp>
    </p:spTree>
    <p:extLst>
      <p:ext uri="{BB962C8B-B14F-4D97-AF65-F5344CB8AC3E}">
        <p14:creationId xmlns:p14="http://schemas.microsoft.com/office/powerpoint/2010/main" val="7230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32606"/>
            <a:ext cx="10515600" cy="814318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Hardware Implementation of Bayesian Network</a:t>
            </a:r>
            <a:endParaRPr lang="en-US" sz="4000" b="1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719762"/>
            <a:ext cx="10515600" cy="8143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i="1" dirty="0" smtClean="0"/>
              <a:t>Example</a:t>
            </a:r>
            <a:endParaRPr lang="en-US" sz="2400" b="1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23" y="1301886"/>
            <a:ext cx="3186369" cy="108134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7301" y="1409762"/>
            <a:ext cx="2785291" cy="1448351"/>
          </a:xfrm>
          <a:prstGeom prst="rect">
            <a:avLst/>
          </a:prstGeom>
        </p:spPr>
      </p:pic>
      <p:sp>
        <p:nvSpPr>
          <p:cNvPr id="8" name="Freeform 7"/>
          <p:cNvSpPr/>
          <p:nvPr/>
        </p:nvSpPr>
        <p:spPr>
          <a:xfrm>
            <a:off x="2645307" y="1806650"/>
            <a:ext cx="5185282" cy="732525"/>
          </a:xfrm>
          <a:custGeom>
            <a:avLst/>
            <a:gdLst>
              <a:gd name="connsiteX0" fmla="*/ 0 w 2826327"/>
              <a:gd name="connsiteY0" fmla="*/ 236953 h 605334"/>
              <a:gd name="connsiteX1" fmla="*/ 598517 w 2826327"/>
              <a:gd name="connsiteY1" fmla="*/ 602713 h 605334"/>
              <a:gd name="connsiteX2" fmla="*/ 1978429 w 2826327"/>
              <a:gd name="connsiteY2" fmla="*/ 70698 h 605334"/>
              <a:gd name="connsiteX3" fmla="*/ 2826327 w 2826327"/>
              <a:gd name="connsiteY3" fmla="*/ 20822 h 605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6327" h="605334">
                <a:moveTo>
                  <a:pt x="0" y="236953"/>
                </a:moveTo>
                <a:cubicBezTo>
                  <a:pt x="134389" y="433687"/>
                  <a:pt x="268779" y="630422"/>
                  <a:pt x="598517" y="602713"/>
                </a:cubicBezTo>
                <a:cubicBezTo>
                  <a:pt x="928255" y="575004"/>
                  <a:pt x="1607127" y="167680"/>
                  <a:pt x="1978429" y="70698"/>
                </a:cubicBezTo>
                <a:cubicBezTo>
                  <a:pt x="2349731" y="-26284"/>
                  <a:pt x="2588029" y="-2731"/>
                  <a:pt x="2826327" y="20822"/>
                </a:cubicBezTo>
              </a:path>
            </a:pathLst>
          </a:custGeom>
          <a:noFill/>
          <a:ln w="38100">
            <a:solidFill>
              <a:srgbClr val="C0000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ZoneTexte 2"/>
          <p:cNvSpPr txBox="1"/>
          <p:nvPr/>
        </p:nvSpPr>
        <p:spPr>
          <a:xfrm>
            <a:off x="8279296" y="3110948"/>
            <a:ext cx="2861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Two</a:t>
            </a:r>
            <a:r>
              <a:rPr lang="fr-FR" dirty="0" smtClean="0"/>
              <a:t> </a:t>
            </a:r>
            <a:r>
              <a:rPr lang="fr-FR" dirty="0" err="1" smtClean="0"/>
              <a:t>levels</a:t>
            </a:r>
            <a:r>
              <a:rPr lang="fr-FR" dirty="0" smtClean="0"/>
              <a:t> </a:t>
            </a:r>
            <a:r>
              <a:rPr lang="fr-FR" dirty="0" err="1" smtClean="0"/>
              <a:t>bayesian</a:t>
            </a:r>
            <a:r>
              <a:rPr lang="fr-FR" dirty="0" smtClean="0"/>
              <a:t> network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3009773" y="2066356"/>
            <a:ext cx="15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mtClean="0"/>
              <a:t>bayesian</a:t>
            </a:r>
            <a:r>
              <a:rPr lang="fr-FR" dirty="0" smtClean="0"/>
              <a:t> </a:t>
            </a:r>
            <a:r>
              <a:rPr lang="fr-FR" dirty="0" err="1" smtClean="0"/>
              <a:t>node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5"/>
          <a:srcRect l="2999" r="2300"/>
          <a:stretch/>
        </p:blipFill>
        <p:spPr>
          <a:xfrm>
            <a:off x="715618" y="3717130"/>
            <a:ext cx="7295321" cy="314087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087" y="2688995"/>
            <a:ext cx="7302500" cy="41275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3" name="Freeform 12"/>
          <p:cNvSpPr/>
          <p:nvPr/>
        </p:nvSpPr>
        <p:spPr>
          <a:xfrm rot="16200000" flipH="1" flipV="1">
            <a:off x="1928228" y="2430191"/>
            <a:ext cx="1367654" cy="732525"/>
          </a:xfrm>
          <a:custGeom>
            <a:avLst/>
            <a:gdLst>
              <a:gd name="connsiteX0" fmla="*/ 0 w 2826327"/>
              <a:gd name="connsiteY0" fmla="*/ 236953 h 605334"/>
              <a:gd name="connsiteX1" fmla="*/ 598517 w 2826327"/>
              <a:gd name="connsiteY1" fmla="*/ 602713 h 605334"/>
              <a:gd name="connsiteX2" fmla="*/ 1978429 w 2826327"/>
              <a:gd name="connsiteY2" fmla="*/ 70698 h 605334"/>
              <a:gd name="connsiteX3" fmla="*/ 2826327 w 2826327"/>
              <a:gd name="connsiteY3" fmla="*/ 20822 h 605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6327" h="605334">
                <a:moveTo>
                  <a:pt x="0" y="236953"/>
                </a:moveTo>
                <a:cubicBezTo>
                  <a:pt x="134389" y="433687"/>
                  <a:pt x="268779" y="630422"/>
                  <a:pt x="598517" y="602713"/>
                </a:cubicBezTo>
                <a:cubicBezTo>
                  <a:pt x="928255" y="575004"/>
                  <a:pt x="1607127" y="167680"/>
                  <a:pt x="1978429" y="70698"/>
                </a:cubicBezTo>
                <a:cubicBezTo>
                  <a:pt x="2349731" y="-26284"/>
                  <a:pt x="2588029" y="-2731"/>
                  <a:pt x="2826327" y="20822"/>
                </a:cubicBezTo>
              </a:path>
            </a:pathLst>
          </a:custGeom>
          <a:noFill/>
          <a:ln w="38100">
            <a:solidFill>
              <a:srgbClr val="C0000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01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1888</TotalTime>
  <Words>158</Words>
  <Application>Microsoft Macintosh PowerPoint</Application>
  <PresentationFormat>Widescreen</PresentationFormat>
  <Paragraphs>22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Analog Hardware Implementation of Bayesian Network</vt:lpstr>
      <vt:lpstr>Hardware Implementation of Bayesian Network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Highly Reliable SRAM-based PUFs</dc:title>
  <dc:creator>ioana vatajelu</dc:creator>
  <cp:lastModifiedBy>ioana vatajelu</cp:lastModifiedBy>
  <cp:revision>29</cp:revision>
  <dcterms:created xsi:type="dcterms:W3CDTF">2017-09-22T12:58:05Z</dcterms:created>
  <dcterms:modified xsi:type="dcterms:W3CDTF">2017-10-23T06:51:45Z</dcterms:modified>
</cp:coreProperties>
</file>

<file path=docProps/thumbnail.jpeg>
</file>